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2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8" r:id="rId14"/>
    <p:sldId id="269" r:id="rId15"/>
    <p:sldId id="267" r:id="rId16"/>
    <p:sldId id="271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3" d="100"/>
          <a:sy n="63" d="100"/>
        </p:scale>
        <p:origin x="-2184" y="-6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28.04.2021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4" Type="http://schemas.openxmlformats.org/officeDocument/2006/relationships/image" Target="../media/image10.jpeg"/><Relationship Id="rId9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9" descr="C:\Users\диляра\Downloads\фон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2942105" y="286937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>
              <a:latin typeface="AsylbekM29.kz" panose="02000506000000020003" pitchFamily="2" charset="-5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6276" y="320781"/>
            <a:ext cx="8892480" cy="686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МБДОУ «ДЕТСКИЙ САД ОБЩЕРАЗВИВАЮЩЕГО ВИДА №50» НМР РТ</a:t>
            </a:r>
          </a:p>
          <a:p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Зональный конкурс педагогических проектов </a:t>
            </a:r>
          </a:p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«Вехи Великой Победы», посвящённый </a:t>
            </a:r>
          </a:p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76-летию Победы в Великой Отечественной войне </a:t>
            </a:r>
          </a:p>
          <a:p>
            <a:pPr algn="ctr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Номинация: «Мой педагогический проект»</a:t>
            </a:r>
          </a:p>
          <a:p>
            <a:pPr algn="ctr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Тема: «Рассказываем детям о войне»</a:t>
            </a:r>
          </a:p>
          <a:p>
            <a:pPr algn="ctr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Авторы: Петрунникова Наталья Александровна</a:t>
            </a:r>
          </a:p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воспитатель 1 квалификационной категории, </a:t>
            </a:r>
          </a:p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Сулейманова Эльмира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Рамзилевна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воспитатель 1 квалификационной категории.</a:t>
            </a:r>
          </a:p>
          <a:p>
            <a:pPr algn="ctr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Нижнекамск-2021 </a:t>
            </a:r>
          </a:p>
          <a:p>
            <a:pPr algn="ctr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4" name="AutoShape 6" descr="https://kartinkinaden.ru/uploads/posts/2020-07/1595711955_6-p-fon-velikaya-otechestvennaya-voina-dlya-pr-1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416" name="AutoShape 8" descr="https://kartinkinaden.ru/uploads/posts/2020-07/1595711955_6-p-fon-velikaya-otechestvennaya-voina-dlya-pr-1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7417" name="Picture 9" descr="C:\Users\диляра\Downloads\фон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650565099"/>
              </p:ext>
            </p:extLst>
          </p:nvPr>
        </p:nvGraphicFramePr>
        <p:xfrm>
          <a:off x="1951264" y="1268760"/>
          <a:ext cx="7013224" cy="517354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95168">
                  <a:extLst>
                    <a:ext uri="{9D8B030D-6E8A-4147-A177-3AD203B41FA5}">
                      <a16:colId xmlns:a16="http://schemas.microsoft.com/office/drawing/2014/main" xmlns="" val="3942535753"/>
                    </a:ext>
                  </a:extLst>
                </a:gridCol>
                <a:gridCol w="4918056">
                  <a:extLst>
                    <a:ext uri="{9D8B030D-6E8A-4147-A177-3AD203B41FA5}">
                      <a16:colId xmlns:a16="http://schemas.microsoft.com/office/drawing/2014/main" xmlns="" val="1846094830"/>
                    </a:ext>
                  </a:extLst>
                </a:gridCol>
              </a:tblGrid>
              <a:tr h="144016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Название проекта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Рассказываем</a:t>
                      </a:r>
                      <a:r>
                        <a:rPr lang="ru-RU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детям о войне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37080719"/>
                  </a:ext>
                </a:extLst>
              </a:tr>
              <a:tr h="39221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Вид проекта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Краткосрочный (1 неделя)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47501155"/>
                  </a:ext>
                </a:extLst>
              </a:tr>
              <a:tr h="39221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Тип проекта</a:t>
                      </a:r>
                    </a:p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Информационно-познавательный, практико-ориентированный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530011801"/>
                  </a:ext>
                </a:extLst>
              </a:tr>
              <a:tr h="392213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Участники проекта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Дети подготовительной группы, воспитатели, родители (законные</a:t>
                      </a:r>
                      <a:r>
                        <a:rPr lang="ru-RU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представители)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771577537"/>
                  </a:ext>
                </a:extLst>
              </a:tr>
              <a:tr h="392213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 реализации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недели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799209343"/>
                  </a:ext>
                </a:extLst>
              </a:tr>
              <a:tr h="392213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Место проведения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Подготовительная группа №4 МБДОУ №50,</a:t>
                      </a:r>
                    </a:p>
                    <a:p>
                      <a:pPr algn="l"/>
                      <a:r>
                        <a:rPr lang="ru-RU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г. Нижнекамск 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86198287"/>
                  </a:ext>
                </a:extLst>
              </a:tr>
              <a:tr h="392213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Постановка проблемы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 детей недостаточно сведений о Великой Отечественной Войне.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377917364"/>
                  </a:ext>
                </a:extLst>
              </a:tr>
              <a:tr h="392213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Цель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Создание условий для воспитания </a:t>
                      </a:r>
                      <a:r>
                        <a:rPr lang="ru-RU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гражданско</a:t>
                      </a: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патриотических чувств посредством расширения знаний о Великой Отечественной войне.</a:t>
                      </a:r>
                    </a:p>
                    <a:p>
                      <a:pPr algn="l"/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0564002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 flipH="1">
            <a:off x="3059832" y="358945"/>
            <a:ext cx="37444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Паспорт проекта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9" descr="C:\Users\диляра\Downloads\фон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136424642"/>
              </p:ext>
            </p:extLst>
          </p:nvPr>
        </p:nvGraphicFramePr>
        <p:xfrm>
          <a:off x="1835696" y="83416"/>
          <a:ext cx="7056784" cy="65782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28192">
                  <a:extLst>
                    <a:ext uri="{9D8B030D-6E8A-4147-A177-3AD203B41FA5}">
                      <a16:colId xmlns:a16="http://schemas.microsoft.com/office/drawing/2014/main" xmlns="" val="902330115"/>
                    </a:ext>
                  </a:extLst>
                </a:gridCol>
                <a:gridCol w="5328592">
                  <a:extLst>
                    <a:ext uri="{9D8B030D-6E8A-4147-A177-3AD203B41FA5}">
                      <a16:colId xmlns:a16="http://schemas.microsoft.com/office/drawing/2014/main" xmlns="" val="4294588054"/>
                    </a:ext>
                  </a:extLst>
                </a:gridCol>
              </a:tblGrid>
              <a:tr h="313635">
                <a:tc gridSpan="2"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Задачи для детей</a:t>
                      </a:r>
                      <a:endParaRPr lang="ru-RU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536592840"/>
                  </a:ext>
                </a:extLst>
              </a:tr>
              <a:tr h="1320408">
                <a:tc>
                  <a:txBody>
                    <a:bodyPr/>
                    <a:lstStyle/>
                    <a:p>
                      <a:r>
                        <a:rPr lang="ru-RU" sz="15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Воспитывающие </a:t>
                      </a:r>
                      <a:endParaRPr lang="ru-RU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v"/>
                      </a:pPr>
                      <a:r>
                        <a:rPr lang="ru-RU" sz="15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воспитывать чувство патриотизма и любви к своей родине, уважение к ветеранам ВОВ;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v"/>
                      </a:pPr>
                      <a:r>
                        <a:rPr lang="ru-RU" sz="15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воспитывать чуткое, доброжелательное отношение к людям старшего поколения;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v"/>
                      </a:pPr>
                      <a:r>
                        <a:rPr lang="ru-RU" sz="15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формировать навыки сотрудничества</a:t>
                      </a:r>
                      <a:r>
                        <a:rPr lang="ru-RU" sz="15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ответственности.</a:t>
                      </a:r>
                      <a:endParaRPr lang="ru-RU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552355887"/>
                  </a:ext>
                </a:extLst>
              </a:tr>
              <a:tr h="1209735">
                <a:tc>
                  <a:txBody>
                    <a:bodyPr/>
                    <a:lstStyle/>
                    <a:p>
                      <a:r>
                        <a:rPr lang="ru-RU" sz="15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Развивающие </a:t>
                      </a:r>
                      <a:endParaRPr lang="ru-RU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v"/>
                      </a:pPr>
                      <a:r>
                        <a:rPr lang="ru-RU" sz="15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развивать любознательность, кругозор детей;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v"/>
                      </a:pPr>
                      <a:r>
                        <a:rPr lang="ru-RU" sz="15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развивать память, внимание, мышление, связную речь, умение слушать и анализировать;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v"/>
                      </a:pPr>
                      <a:r>
                        <a:rPr lang="ru-RU" sz="15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развивать интерес к истории своей страны;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v"/>
                      </a:pPr>
                      <a:r>
                        <a:rPr lang="ru-RU" sz="15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развивать тематику военизированных игр.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64918741"/>
                  </a:ext>
                </a:extLst>
              </a:tr>
              <a:tr h="1657785">
                <a:tc>
                  <a:txBody>
                    <a:bodyPr/>
                    <a:lstStyle/>
                    <a:p>
                      <a:r>
                        <a:rPr lang="ru-RU" sz="15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Обучающие </a:t>
                      </a:r>
                      <a:endParaRPr lang="ru-RU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v"/>
                      </a:pPr>
                      <a:r>
                        <a:rPr lang="ru-RU" sz="15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закрепить знания детей о ВОВ;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v"/>
                      </a:pPr>
                      <a:r>
                        <a:rPr lang="ru-RU" sz="15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познакомить детей с историческими событиями войны;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v"/>
                      </a:pPr>
                      <a:r>
                        <a:rPr lang="ru-RU" sz="15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расширить знания детей о защитниках Родины;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v"/>
                      </a:pPr>
                      <a:r>
                        <a:rPr lang="ru-RU" sz="15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дать представление о героизме русского народа, его сплоченности;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v"/>
                      </a:pPr>
                      <a:r>
                        <a:rPr lang="ru-RU" sz="15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расширить представление о военной технике (авиации), военных профессиях.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576737775"/>
                  </a:ext>
                </a:extLst>
              </a:tr>
              <a:tr h="313635">
                <a:tc gridSpan="2"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Задачи для родителей</a:t>
                      </a:r>
                      <a:endParaRPr lang="ru-RU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7110064"/>
                  </a:ext>
                </a:extLst>
              </a:tr>
              <a:tr h="1657785">
                <a:tc>
                  <a:txBody>
                    <a:bodyPr/>
                    <a:lstStyle/>
                    <a:p>
                      <a:endParaRPr lang="ru-RU" sz="15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v"/>
                      </a:pPr>
                      <a:r>
                        <a:rPr lang="ru-RU" sz="15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Способствовать активному вовлечению детей</a:t>
                      </a:r>
                      <a:r>
                        <a:rPr lang="ru-RU" sz="15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 проектную деятельность: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v"/>
                      </a:pPr>
                      <a:r>
                        <a:rPr lang="ru-RU" sz="15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объединить усилия воспитателей и родителей в процессе ознакомления детей с ВОВ;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v"/>
                      </a:pPr>
                      <a:r>
                        <a:rPr lang="ru-RU" sz="15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привлечь внимание родителей к вопросу воспитания у детей патриотических чувств.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v"/>
                      </a:pPr>
                      <a:endParaRPr lang="ru-RU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76238371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9" descr="C:\Users\диляра\Downloads\фон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644768748"/>
              </p:ext>
            </p:extLst>
          </p:nvPr>
        </p:nvGraphicFramePr>
        <p:xfrm>
          <a:off x="1763688" y="337736"/>
          <a:ext cx="7128792" cy="604359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89400">
                  <a:extLst>
                    <a:ext uri="{9D8B030D-6E8A-4147-A177-3AD203B41FA5}">
                      <a16:colId xmlns:a16="http://schemas.microsoft.com/office/drawing/2014/main" xmlns="" val="414216956"/>
                    </a:ext>
                  </a:extLst>
                </a:gridCol>
                <a:gridCol w="4939392">
                  <a:extLst>
                    <a:ext uri="{9D8B030D-6E8A-4147-A177-3AD203B41FA5}">
                      <a16:colId xmlns:a16="http://schemas.microsoft.com/office/drawing/2014/main" xmlns="" val="3177075580"/>
                    </a:ext>
                  </a:extLst>
                </a:gridCol>
              </a:tblGrid>
              <a:tr h="402906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Задачи для педагога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36753587"/>
                  </a:ext>
                </a:extLst>
              </a:tr>
              <a:tr h="372688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v"/>
                        <a:tabLst/>
                        <a:defRPr/>
                      </a:pP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Подбор и апробация активных форм взаимодействия с родителями дошкольников;</a:t>
                      </a:r>
                    </a:p>
                    <a:p>
                      <a:pPr marL="285750" indent="-285750">
                        <a:lnSpc>
                          <a:spcPct val="100000"/>
                        </a:lnSpc>
                        <a:buFont typeface="Wingdings" panose="05000000000000000000" pitchFamily="2" charset="2"/>
                        <a:buChar char="v"/>
                      </a:pP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воспитывать гордость и уважение к ветеранам ВОВ;</a:t>
                      </a:r>
                    </a:p>
                    <a:p>
                      <a:pPr marL="285750" indent="-285750">
                        <a:lnSpc>
                          <a:spcPct val="100000"/>
                        </a:lnSpc>
                        <a:buFont typeface="Wingdings" panose="05000000000000000000" pitchFamily="2" charset="2"/>
                        <a:buChar char="v"/>
                      </a:pP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повысить у детей и родителей уровень толерантности, чувство гордости за свой народ;</a:t>
                      </a:r>
                    </a:p>
                    <a:p>
                      <a:pPr marL="285750" indent="-285750">
                        <a:lnSpc>
                          <a:spcPct val="100000"/>
                        </a:lnSpc>
                        <a:buFont typeface="Wingdings" panose="05000000000000000000" pitchFamily="2" charset="2"/>
                        <a:buChar char="v"/>
                      </a:pP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обеспечить атмосферу доброжелательности,</a:t>
                      </a:r>
                      <a:r>
                        <a:rPr lang="ru-RU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комфортности общения;</a:t>
                      </a:r>
                    </a:p>
                    <a:p>
                      <a:pPr marL="285750" indent="-285750">
                        <a:lnSpc>
                          <a:spcPct val="100000"/>
                        </a:lnSpc>
                        <a:buFont typeface="Wingdings" panose="05000000000000000000" pitchFamily="2" charset="2"/>
                        <a:buChar char="v"/>
                      </a:pPr>
                      <a:r>
                        <a:rPr lang="ru-RU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создать условия для самовыражения и самореализации субъектов образовательного процесса.</a:t>
                      </a:r>
                      <a:endPara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2165186"/>
                  </a:ext>
                </a:extLst>
              </a:tr>
              <a:tr h="191380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Принципы реализации проекта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00000"/>
                        </a:lnSpc>
                        <a:buFont typeface="Wingdings" panose="05000000000000000000" pitchFamily="2" charset="2"/>
                        <a:buChar char="v"/>
                      </a:pP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принцип активности и посильной самостоятельности;</a:t>
                      </a:r>
                    </a:p>
                    <a:p>
                      <a:pPr marL="285750" indent="-285750">
                        <a:lnSpc>
                          <a:spcPct val="100000"/>
                        </a:lnSpc>
                        <a:buFont typeface="Wingdings" panose="05000000000000000000" pitchFamily="2" charset="2"/>
                        <a:buChar char="v"/>
                      </a:pP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принцип познавательной активности;</a:t>
                      </a:r>
                    </a:p>
                    <a:p>
                      <a:pPr marL="285750" indent="-285750">
                        <a:lnSpc>
                          <a:spcPct val="100000"/>
                        </a:lnSpc>
                        <a:buFont typeface="Wingdings" panose="05000000000000000000" pitchFamily="2" charset="2"/>
                        <a:buChar char="v"/>
                      </a:pP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принцип</a:t>
                      </a:r>
                      <a:r>
                        <a:rPr lang="ru-RU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наглядности;</a:t>
                      </a:r>
                    </a:p>
                    <a:p>
                      <a:pPr marL="285750" indent="-285750">
                        <a:lnSpc>
                          <a:spcPct val="100000"/>
                        </a:lnSpc>
                        <a:buFont typeface="Wingdings" panose="05000000000000000000" pitchFamily="2" charset="2"/>
                        <a:buChar char="v"/>
                      </a:pPr>
                      <a:r>
                        <a:rPr lang="ru-RU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принцип </a:t>
                      </a:r>
                      <a:r>
                        <a:rPr lang="ru-RU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поэтапности</a:t>
                      </a:r>
                      <a:r>
                        <a:rPr lang="ru-RU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;</a:t>
                      </a:r>
                    </a:p>
                    <a:p>
                      <a:pPr marL="285750" indent="-285750">
                        <a:lnSpc>
                          <a:spcPct val="100000"/>
                        </a:lnSpc>
                        <a:buFont typeface="Wingdings" panose="05000000000000000000" pitchFamily="2" charset="2"/>
                        <a:buChar char="v"/>
                      </a:pPr>
                      <a:r>
                        <a:rPr lang="ru-RU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принцип вариативности.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87428501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9" descr="C:\Users\диляра\Downloads\фон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402452465"/>
              </p:ext>
            </p:extLst>
          </p:nvPr>
        </p:nvGraphicFramePr>
        <p:xfrm>
          <a:off x="1835696" y="116632"/>
          <a:ext cx="7200800" cy="6629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00800">
                  <a:extLst>
                    <a:ext uri="{9D8B030D-6E8A-4147-A177-3AD203B41FA5}">
                      <a16:colId xmlns:a16="http://schemas.microsoft.com/office/drawing/2014/main" xmlns="" val="155246246"/>
                    </a:ext>
                  </a:extLst>
                </a:gridCol>
              </a:tblGrid>
              <a:tr h="33195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Актуальность проекта: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586109337"/>
                  </a:ext>
                </a:extLst>
              </a:tr>
              <a:tr h="622077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Победа в Великой Отечественной Войне – подвиг советского народа, который навсегда вошел в нашу память. Зачастую возникает вопрос – как познакомить детей с этим событием? С одной стороны – это яркий пример проявления чувства патриотизма, единства и сплоченности русского народа. С другой – война – это проявление ненависти и жестокости по отношению к другому народу. Но если не передавать историю своим детям, Великая Отечественная война останется на страницах учебников как исторический факт, и не более. Поэтому первые сведения о ВОВ ребенок получает еще будучи дошкольником. Однако это знакомство должно происходить в деликатной форме, ведь психика ребенка очень ранима. Ненужные подробности могут лишь навредить. Детям интересно узнать о своей стране, о войне, о подвигах, благодаря которым мы сейчас живем. Задача педагогов и родителей - посвящать детей в эту тему, воспитывать в них любовь к Родине, прививать знание истории и военных событий с малых лет.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68989261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9" descr="C:\Users\диляра\Downloads\фон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834589986"/>
              </p:ext>
            </p:extLst>
          </p:nvPr>
        </p:nvGraphicFramePr>
        <p:xfrm>
          <a:off x="1691680" y="260648"/>
          <a:ext cx="7344816" cy="646590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60240">
                  <a:extLst>
                    <a:ext uri="{9D8B030D-6E8A-4147-A177-3AD203B41FA5}">
                      <a16:colId xmlns:a16="http://schemas.microsoft.com/office/drawing/2014/main" xmlns="" val="3144513180"/>
                    </a:ext>
                  </a:extLst>
                </a:gridCol>
                <a:gridCol w="5184576">
                  <a:extLst>
                    <a:ext uri="{9D8B030D-6E8A-4147-A177-3AD203B41FA5}">
                      <a16:colId xmlns:a16="http://schemas.microsoft.com/office/drawing/2014/main" xmlns="" val="3473882392"/>
                    </a:ext>
                  </a:extLst>
                </a:gridCol>
              </a:tblGrid>
              <a:tr h="3315035"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Методы</a:t>
                      </a:r>
                      <a:r>
                        <a:rPr lang="ru-RU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приёмы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just">
                        <a:buFont typeface="Wingdings" panose="05000000000000000000" pitchFamily="2" charset="2"/>
                        <a:buChar char="v"/>
                      </a:pPr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Беседа</a:t>
                      </a:r>
                    </a:p>
                    <a:p>
                      <a:pPr marL="285750" indent="-285750" algn="just">
                        <a:buFont typeface="Wingdings" panose="05000000000000000000" pitchFamily="2" charset="2"/>
                        <a:buChar char="v"/>
                      </a:pPr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Творческая деятельность</a:t>
                      </a:r>
                    </a:p>
                    <a:p>
                      <a:pPr marL="285750" indent="-285750" algn="just">
                        <a:buFont typeface="Wingdings" panose="05000000000000000000" pitchFamily="2" charset="2"/>
                        <a:buChar char="v"/>
                      </a:pPr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Чтение художественной литературы</a:t>
                      </a:r>
                    </a:p>
                    <a:p>
                      <a:pPr marL="285750" indent="-285750" algn="just">
                        <a:buFont typeface="Wingdings" panose="05000000000000000000" pitchFamily="2" charset="2"/>
                        <a:buChar char="v"/>
                      </a:pPr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Просмотр фильмов</a:t>
                      </a:r>
                    </a:p>
                    <a:p>
                      <a:pPr marL="285750" indent="-285750" algn="just">
                        <a:buFont typeface="Wingdings" panose="05000000000000000000" pitchFamily="2" charset="2"/>
                        <a:buChar char="v"/>
                      </a:pPr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игры,</a:t>
                      </a:r>
                    </a:p>
                    <a:p>
                      <a:pPr marL="285750" indent="-285750" algn="just">
                        <a:buFont typeface="Wingdings" panose="05000000000000000000" pitchFamily="2" charset="2"/>
                        <a:buChar char="v"/>
                      </a:pPr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Презентации</a:t>
                      </a:r>
                    </a:p>
                    <a:p>
                      <a:pPr marL="285750" indent="-285750" algn="just">
                        <a:buFont typeface="Wingdings" panose="05000000000000000000" pitchFamily="2" charset="2"/>
                        <a:buChar char="v"/>
                      </a:pPr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Слушание музыкальных композиций</a:t>
                      </a:r>
                    </a:p>
                    <a:p>
                      <a:pPr marL="285750" indent="-285750" algn="just">
                        <a:buFont typeface="Wingdings" panose="05000000000000000000" pitchFamily="2" charset="2"/>
                        <a:buChar char="v"/>
                      </a:pPr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Рассматривание</a:t>
                      </a:r>
                      <a:r>
                        <a:rPr lang="ru-RU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иллюстраций и фотографий по теме проекта</a:t>
                      </a:r>
                    </a:p>
                    <a:p>
                      <a:pPr marL="285750" indent="-285750" algn="just">
                        <a:buFont typeface="Wingdings" panose="05000000000000000000" pitchFamily="2" charset="2"/>
                        <a:buChar char="v"/>
                      </a:pPr>
                      <a:r>
                        <a:rPr lang="ru-RU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Заучивание стихов</a:t>
                      </a:r>
                    </a:p>
                    <a:p>
                      <a:pPr marL="285750" indent="-285750" algn="just">
                        <a:buFont typeface="Wingdings" panose="05000000000000000000" pitchFamily="2" charset="2"/>
                        <a:buChar char="v"/>
                      </a:pPr>
                      <a:r>
                        <a:rPr lang="ru-RU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Тематические выставки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30492356"/>
                  </a:ext>
                </a:extLst>
              </a:tr>
              <a:tr h="3021669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Предполагаемый результат работы над темой:</a:t>
                      </a:r>
                    </a:p>
                    <a:p>
                      <a:pPr algn="just"/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just">
                        <a:buFont typeface="Wingdings" panose="05000000000000000000" pitchFamily="2" charset="2"/>
                        <a:buChar char="v"/>
                      </a:pPr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дошкольники имеют представления о Великой Отечественной войне, Великой Победе;</a:t>
                      </a:r>
                    </a:p>
                    <a:p>
                      <a:pPr marL="285750" indent="-285750" algn="just">
                        <a:buFont typeface="Wingdings" panose="05000000000000000000" pitchFamily="2" charset="2"/>
                        <a:buChar char="v"/>
                      </a:pPr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дети уважительно относятся к ветеранам;</a:t>
                      </a:r>
                    </a:p>
                    <a:p>
                      <a:pPr marL="285750" indent="-285750" algn="just">
                        <a:buFont typeface="Wingdings" panose="05000000000000000000" pitchFamily="2" charset="2"/>
                        <a:buChar char="v"/>
                      </a:pPr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дети знакомы военными профессиями, видами военной техники;</a:t>
                      </a:r>
                    </a:p>
                    <a:p>
                      <a:pPr marL="285750" indent="-285750" algn="just">
                        <a:buFont typeface="Wingdings" panose="05000000000000000000" pitchFamily="2" charset="2"/>
                        <a:buChar char="v"/>
                      </a:pPr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дети активно внедряют полученные сведения в самостоятельную деятельность (игровую, продуктивную).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93987573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9" descr="C:\Users\диляра\Downloads\фон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619672" y="116632"/>
            <a:ext cx="59046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Этапы реализации проекта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660680236"/>
              </p:ext>
            </p:extLst>
          </p:nvPr>
        </p:nvGraphicFramePr>
        <p:xfrm>
          <a:off x="1403648" y="633374"/>
          <a:ext cx="7632848" cy="572288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32248">
                  <a:extLst>
                    <a:ext uri="{9D8B030D-6E8A-4147-A177-3AD203B41FA5}">
                      <a16:colId xmlns:a16="http://schemas.microsoft.com/office/drawing/2014/main" xmlns="" val="4037886524"/>
                    </a:ext>
                  </a:extLst>
                </a:gridCol>
                <a:gridCol w="5400600">
                  <a:extLst>
                    <a:ext uri="{9D8B030D-6E8A-4147-A177-3AD203B41FA5}">
                      <a16:colId xmlns:a16="http://schemas.microsoft.com/office/drawing/2014/main" xmlns="" val="3904736887"/>
                    </a:ext>
                  </a:extLst>
                </a:gridCol>
              </a:tblGrid>
              <a:tr h="419362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Этап 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6195" marR="3619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Содержание деятельности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540929120"/>
                  </a:ext>
                </a:extLst>
              </a:tr>
              <a:tr h="752653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Подготовительный 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6195" marR="36195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Изучение методической литературы и опыта коллег по теме проекта, работа с интернет – источниками.</a:t>
                      </a:r>
                      <a:endParaRPr lang="ru-RU" sz="18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6195" marR="36195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Обогащение предметно – пространственной развивающей среды в соответствии с темой проекта: </a:t>
                      </a:r>
                      <a:endParaRPr lang="ru-RU" sz="18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6195" marR="36195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- подбор иллюстраций по теме;</a:t>
                      </a:r>
                      <a:endParaRPr lang="ru-RU" sz="18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21945" marR="36195" indent="-285750" algn="l">
                        <a:lnSpc>
                          <a:spcPct val="150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тематические альбомы: «Военная авиация», «Награды времен ВОВ», «Дети – герои войны»;</a:t>
                      </a:r>
                    </a:p>
                    <a:p>
                      <a:pPr marL="321945" marR="36195" indent="-285750" algn="l">
                        <a:lnSpc>
                          <a:spcPct val="150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Подбор </a:t>
                      </a:r>
                      <a:r>
                        <a:rPr lang="ru-RU" sz="180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художественной</a:t>
                      </a:r>
                      <a:r>
                        <a:rPr lang="ru-RU" sz="1800" baseline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литературы ;</a:t>
                      </a:r>
                      <a:endParaRPr lang="ru-RU" sz="18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6195" marR="36195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- создание аудиотеки с песнями военных лет;</a:t>
                      </a:r>
                      <a:endParaRPr lang="ru-RU" sz="18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6195" marR="36195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- организация мини – музея «Мы помним и гордимся…».</a:t>
                      </a:r>
                      <a:endParaRPr lang="ru-RU" sz="18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/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60257842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9" descr="C:\Users\диляра\Downloads\фон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024"/>
            <a:ext cx="9144000" cy="685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2483768" y="116632"/>
            <a:ext cx="47525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Этапы реализации проекта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037741684"/>
              </p:ext>
            </p:extLst>
          </p:nvPr>
        </p:nvGraphicFramePr>
        <p:xfrm>
          <a:off x="1619672" y="514578"/>
          <a:ext cx="7416824" cy="639037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52128">
                  <a:extLst>
                    <a:ext uri="{9D8B030D-6E8A-4147-A177-3AD203B41FA5}">
                      <a16:colId xmlns:a16="http://schemas.microsoft.com/office/drawing/2014/main" xmlns="" val="1188385670"/>
                    </a:ext>
                  </a:extLst>
                </a:gridCol>
                <a:gridCol w="6264696">
                  <a:extLst>
                    <a:ext uri="{9D8B030D-6E8A-4147-A177-3AD203B41FA5}">
                      <a16:colId xmlns:a16="http://schemas.microsoft.com/office/drawing/2014/main" xmlns="" val="423823117"/>
                    </a:ext>
                  </a:extLst>
                </a:gridCol>
              </a:tblGrid>
              <a:tr h="355332"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Этап </a:t>
                      </a:r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Содержание деятельности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74397072"/>
                  </a:ext>
                </a:extLst>
              </a:tr>
              <a:tr h="873710">
                <a:tc rowSpan="3">
                  <a:txBody>
                    <a:bodyPr/>
                    <a:lstStyle/>
                    <a:p>
                      <a:r>
                        <a:rPr lang="ru-RU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Основной </a:t>
                      </a:r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6195" marR="3619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300" u="sng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Образовательная область «Познавательное развитие»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6195" marR="3619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Беседы: «Почему война называется Великой Отечественной», «Блокадный Ленинград», «Роль женщин на войне», «Дети и война», «Фронтовые собаки», «День Великой Победы».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6195" marR="3619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НОД «Вы слышали о Великой Отечественной войне?», «О чем расскажет георгиевская ленточка».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6195" marR="3619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Просмотр мультфильма  «Сказка о </a:t>
                      </a:r>
                      <a:r>
                        <a:rPr lang="ru-RU" sz="1300" dirty="0" err="1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Мальчише</a:t>
                      </a: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dirty="0" err="1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Кибальчише</a:t>
                      </a: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».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325760511"/>
                  </a:ext>
                </a:extLst>
              </a:tr>
              <a:tr h="873710">
                <a:tc vMerge="1">
                  <a:txBody>
                    <a:bodyPr/>
                    <a:lstStyle/>
                    <a:p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6195" marR="3619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300" u="sng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Образовательная область «Художественно – эстетическое развитие»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6195" marR="3619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Рисование: «Мы будем помнить, будем чтить, вашей победой дорожить», «Салют Великой Победы» (нетрадиционная техника – соль, клей ПВА и акварель).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6195" marR="3619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Лепка: коллективная работа «Военная техника», «Гвоздика – символ памяти» (нетрадиционная техника – </a:t>
                      </a:r>
                      <a:r>
                        <a:rPr lang="ru-RU" sz="1300" dirty="0" err="1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пластилинография</a:t>
                      </a: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).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6195" marR="3619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Аппликация: «Георгиевская лента – символ мужества и храбрости» (нетрадиционная техника – торцевание).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6195" marR="3619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Слушание песен: «Мы дети земли», «Мы узнали вчера о войне», «Я хочу чтобы не было больше войны», «Рисуют мальчики войну», «Прадедушка», «День Победы».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830788178"/>
                  </a:ext>
                </a:extLst>
              </a:tr>
              <a:tr h="873710">
                <a:tc vMerge="1">
                  <a:txBody>
                    <a:bodyPr/>
                    <a:lstStyle/>
                    <a:p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1300" u="sng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Образовательная область «Социально – коммуникативное развитие»</a:t>
                      </a:r>
                      <a:endParaRPr lang="ru-RU" sz="1300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13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Сюжетно – ролевые игры: «Защитники Отечества», «Пехотинцы», «Летчики».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13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Дидактические игры: «Военные профессии».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13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Акции: «Скажи спасибо ветерану».</a:t>
                      </a:r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85971304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9" descr="C:\Users\диляра\Downloads\фон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599521090"/>
              </p:ext>
            </p:extLst>
          </p:nvPr>
        </p:nvGraphicFramePr>
        <p:xfrm>
          <a:off x="323528" y="125842"/>
          <a:ext cx="8712968" cy="63177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56184">
                  <a:extLst>
                    <a:ext uri="{9D8B030D-6E8A-4147-A177-3AD203B41FA5}">
                      <a16:colId xmlns:a16="http://schemas.microsoft.com/office/drawing/2014/main" xmlns="" val="3316141447"/>
                    </a:ext>
                  </a:extLst>
                </a:gridCol>
                <a:gridCol w="7056784">
                  <a:extLst>
                    <a:ext uri="{9D8B030D-6E8A-4147-A177-3AD203B41FA5}">
                      <a16:colId xmlns:a16="http://schemas.microsoft.com/office/drawing/2014/main" xmlns="" val="2923580187"/>
                    </a:ext>
                  </a:extLst>
                </a:gridCol>
              </a:tblGrid>
              <a:tr h="28347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Этап </a:t>
                      </a:r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Содержание деятельности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12209868"/>
                  </a:ext>
                </a:extLst>
              </a:tr>
              <a:tr h="2597301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3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Основной </a:t>
                      </a:r>
                      <a:endParaRPr lang="ru-RU" sz="13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6195" marR="36195" algn="just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990600" algn="l"/>
                        </a:tabLst>
                      </a:pPr>
                      <a:r>
                        <a:rPr lang="ru-RU" sz="1400" u="sng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Образовательная область «Речевое развитие»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6195" marR="3619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Чтение.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6195" marR="3619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Рассказы о войне: С.П. Алексеев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«Ах!», «Зоя», «Злая фамилия», «Победа будет за нами!», «Тульские пряники», «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Зееловские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высоты», В. Богомолов «Необыкновенное утро», «Батальон Федосеева», «58 дней в огне», «Рейс «Ласточки», «Ольга Ковалева», «33 богатыря», «Ни шагу назад!», «Три подвига».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6195" marR="3619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Рассказы о подвигах детей – героев: «Три приятеля с Волхонки», «Наташка», «Папка.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6195" marR="3619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Краткие рассказы о жизни и подвигах детей: Леня Голиков, Марат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Казей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Валя Котик, Зина Портнова, Валя Зенкина, Вася Коробко, Аркадий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Каманин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Надя Богданова, Людмила Герасименко, Боря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Цариков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Лара Михеенко, Витя Хоменко.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6195" marR="3619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Разгадывание загадок на военную тематику.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6195" marR="3619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Конкурс стихов «Читают дети о войне». 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488593614"/>
                  </a:ext>
                </a:extLst>
              </a:tr>
              <a:tr h="1670995">
                <a:tc vMerge="1">
                  <a:txBody>
                    <a:bodyPr/>
                    <a:lstStyle/>
                    <a:p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6195" marR="3619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u="sng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Образовательная область «Физическое развитие»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6195" marR="36195" algn="just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Пальчиковые игры: 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«Солдатская каша», «Вертолет», «Быстрые лошадки», «Моя лошадка», «Часовой», «</a:t>
                      </a:r>
                      <a:r>
                        <a:rPr lang="ru-RU" sz="1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Аты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– баты шли солдаты», «Марш – бросок», «Солдатики», «На высокой скале», «Отважный капитан»;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6195" marR="36195" algn="just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Подвижные игры: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«Рота подъем», « Чья рота быстрей построиться», «Конструктор», «Разведчики, парад, засада», «Разминировать поле», «Развести костер», «Доставка снаряда», «Связисты», «Полевой госпиталь», « Самолеты – истребители», «Гранаты в ящик», «Свистать всех наверх», «Сигнал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».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171945352"/>
                  </a:ext>
                </a:extLst>
              </a:tr>
              <a:tr h="96977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6195" marR="36195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106170" algn="l"/>
                        </a:tabLst>
                        <a:defRPr/>
                      </a:pPr>
                      <a:r>
                        <a:rPr lang="ru-RU" sz="1300" u="sng" dirty="0" smtClean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Работа с родителями:</a:t>
                      </a:r>
                      <a:endParaRPr lang="ru-RU" sz="13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6195" marR="36195" algn="just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1106170" algn="l"/>
                        </a:tabLst>
                      </a:pPr>
                      <a:r>
                        <a:rPr lang="ru-RU" sz="13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Папки </a:t>
                      </a: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– передвижки: «Этот День Победы»</a:t>
                      </a:r>
                    </a:p>
                    <a:p>
                      <a:pPr marL="36195" marR="36195" algn="just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1106170" algn="l"/>
                        </a:tabLs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Консультации: «Расскажите детям о войне».</a:t>
                      </a:r>
                    </a:p>
                    <a:p>
                      <a:pPr marL="36195" marR="36195" algn="just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1106170" algn="l"/>
                        </a:tabLs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Акции: «Скажи спасибо ветерану</a:t>
                      </a:r>
                      <a:r>
                        <a:rPr lang="ru-RU" sz="13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».</a:t>
                      </a:r>
                    </a:p>
                    <a:p>
                      <a:pPr marL="36195" marR="36195" algn="just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1106170" algn="l"/>
                        </a:tabLst>
                      </a:pPr>
                      <a:r>
                        <a:rPr lang="ru-RU" sz="13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Совместное</a:t>
                      </a:r>
                      <a:r>
                        <a:rPr lang="ru-RU" sz="13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с детьми изготовление альбома «Дед, я тебя помню»</a:t>
                      </a:r>
                      <a:endParaRPr lang="ru-RU" sz="13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553679029"/>
                  </a:ext>
                </a:extLst>
              </a:tr>
              <a:tr h="73343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Заключительный</a:t>
                      </a:r>
                      <a:r>
                        <a:rPr lang="ru-RU" sz="14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6195" marR="36195" algn="just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1106170" algn="l"/>
                        </a:tabLst>
                      </a:pPr>
                      <a:r>
                        <a:rPr lang="ru-RU" sz="13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 Выставка детских рисунков «Великая победа - гордость нашего Отечества».</a:t>
                      </a:r>
                    </a:p>
                    <a:p>
                      <a:pPr marL="36195" marR="36195" algn="just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1106170" algn="l"/>
                        </a:tabLst>
                      </a:pPr>
                      <a:r>
                        <a:rPr lang="ru-RU" sz="13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 Отчёт по теме проекта на итоговом педсовете.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809184436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9" descr="C:\Users\диляра\Downloads\фон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9271" y="-21501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331639" y="-21501"/>
            <a:ext cx="66247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План реализации проекта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885571549"/>
              </p:ext>
            </p:extLst>
          </p:nvPr>
        </p:nvGraphicFramePr>
        <p:xfrm>
          <a:off x="467544" y="440164"/>
          <a:ext cx="8424935" cy="62291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59802">
                  <a:extLst>
                    <a:ext uri="{9D8B030D-6E8A-4147-A177-3AD203B41FA5}">
                      <a16:colId xmlns:a16="http://schemas.microsoft.com/office/drawing/2014/main" xmlns="" val="3863801357"/>
                    </a:ext>
                  </a:extLst>
                </a:gridCol>
                <a:gridCol w="2755820">
                  <a:extLst>
                    <a:ext uri="{9D8B030D-6E8A-4147-A177-3AD203B41FA5}">
                      <a16:colId xmlns:a16="http://schemas.microsoft.com/office/drawing/2014/main" xmlns="" val="1879689812"/>
                    </a:ext>
                  </a:extLst>
                </a:gridCol>
                <a:gridCol w="4409313">
                  <a:extLst>
                    <a:ext uri="{9D8B030D-6E8A-4147-A177-3AD203B41FA5}">
                      <a16:colId xmlns:a16="http://schemas.microsoft.com/office/drawing/2014/main" xmlns="" val="401662336"/>
                    </a:ext>
                  </a:extLst>
                </a:gridCol>
              </a:tblGrid>
              <a:tr h="2341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Дата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Тема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>
                          <a:solidFill>
                            <a:srgbClr val="0F243E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Цель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850363096"/>
                  </a:ext>
                </a:extLst>
              </a:tr>
              <a:tr h="53657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Понедельник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Беседа </a:t>
                      </a:r>
                      <a:r>
                        <a:rPr lang="ru-RU" sz="1200" b="0" dirty="0" smtClean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«Почему война называется Великой Отечественной»</a:t>
                      </a:r>
                      <a:endParaRPr lang="ru-RU" sz="12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НОД «Вы слышали о Великой Отечественной войне?»</a:t>
                      </a:r>
                      <a:r>
                        <a:rPr lang="ru-RU" sz="1200" b="0" dirty="0">
                          <a:solidFill>
                            <a:srgbClr val="0F243E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Лепка « Техника военного времени».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0F243E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dirty="0" smtClean="0">
                        <a:solidFill>
                          <a:srgbClr val="0F243E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Работа с интернет ресурсами, презентации:  «Военная техника времен Великой Отечественной войны», «Праздник со слезами на глазах», «Ордена и медали Великой Отечественной войны», просмотр видео фильма «Минута памяти</a:t>
                      </a:r>
                      <a:r>
                        <a:rPr lang="ru-RU" sz="1200" b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».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Чтение художественной литературы.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Активизировать словарь детей, обогащать его понятиями Россия, Отечество, Отчизна, защищать, оборонять, блокада, окопы, траншеи, маршалы, генералы, фашизм, захватчики и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т.д.Вызвать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у детей чувство гордости за свою страну, воспитывать интерес к ее героическому прошлому. Развивать любознательность, расширять кругозор детей, стремление узнать больше нового, полезного, интересного об истории нашей 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Родины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Познакомить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детей с подвигом русского народа в Великой Отечественной войне. Познакомить с музыкально-эстетическим творчеством на военную тематику: пословицами и поговорками, частушками, песнями «Катюша», «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Солдатушки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бравы ребятушки», «День Победы». Воспитывать уважение и чувства благодарности к защитникам Отечества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Развивать творческие способности.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Получение информации о военной технике, орденах и медалях ВОВ, чувство сопереживания и заботы к ветеранам ВОВ.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Расширить знания детей о ВОВ, используя видео, аудио материал)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Развивать речь детей, обогащать, словарный запас, через, песни, стихотворения, монологи, диалоги о войне</a:t>
                      </a:r>
                      <a:r>
                        <a:rPr lang="ru-RU" sz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ru-RU" sz="1200" b="1" dirty="0">
                          <a:solidFill>
                            <a:srgbClr val="0F243E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621912244"/>
                  </a:ext>
                </a:extLst>
              </a:tr>
              <a:tr h="6293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Работа с родителями</a:t>
                      </a:r>
                      <a:endParaRPr lang="ru-RU" sz="1600" b="1" dirty="0">
                        <a:solidFill>
                          <a:srgbClr val="FFFF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marL="45720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Оформление выставки «Дети-герои», папки передвижки на тему ВОВ.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rgbClr val="0F243E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marL="4572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794660121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9" descr="C:\Users\диляра\Downloads\фон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980056378"/>
              </p:ext>
            </p:extLst>
          </p:nvPr>
        </p:nvGraphicFramePr>
        <p:xfrm>
          <a:off x="539552" y="116633"/>
          <a:ext cx="8424936" cy="656683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24136">
                  <a:extLst>
                    <a:ext uri="{9D8B030D-6E8A-4147-A177-3AD203B41FA5}">
                      <a16:colId xmlns:a16="http://schemas.microsoft.com/office/drawing/2014/main" xmlns="" val="1539789813"/>
                    </a:ext>
                  </a:extLst>
                </a:gridCol>
                <a:gridCol w="2664296">
                  <a:extLst>
                    <a:ext uri="{9D8B030D-6E8A-4147-A177-3AD203B41FA5}">
                      <a16:colId xmlns:a16="http://schemas.microsoft.com/office/drawing/2014/main" xmlns="" val="582840393"/>
                    </a:ext>
                  </a:extLst>
                </a:gridCol>
                <a:gridCol w="4536504">
                  <a:extLst>
                    <a:ext uri="{9D8B030D-6E8A-4147-A177-3AD203B41FA5}">
                      <a16:colId xmlns:a16="http://schemas.microsoft.com/office/drawing/2014/main" xmlns="" val="1575588700"/>
                    </a:ext>
                  </a:extLst>
                </a:gridCol>
              </a:tblGrid>
              <a:tr h="604867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Вторник 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Беседа «Дети- герои </a:t>
                      </a:r>
                      <a:r>
                        <a:rPr lang="ru-RU" sz="1400" b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ВОВ»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Слушание песен: «Мы дети земли», «Мы узнали вчера о войне», «Я хочу чтобы не было больше </a:t>
                      </a:r>
                      <a:r>
                        <a:rPr lang="ru-RU" sz="1400" b="0" dirty="0" smtClean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войны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Чтение художественной </a:t>
                      </a:r>
                      <a:r>
                        <a:rPr lang="ru-RU" sz="1400" b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литературы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Сюжетно-ролевые игры: «Медсёстры», «Военный корабль», «Военные</a:t>
                      </a:r>
                      <a:r>
                        <a:rPr lang="ru-RU" sz="1400" b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».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Рассказ воспитателя   « История георгиевской ленточки</a:t>
                      </a:r>
                      <a:r>
                        <a:rPr lang="ru-RU" sz="1400" b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».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Загадки на военную </a:t>
                      </a:r>
                      <a:r>
                        <a:rPr lang="ru-RU" sz="1400" b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тематику</a:t>
                      </a:r>
                      <a:r>
                        <a:rPr lang="ru-RU" sz="1400" b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sz="1400" b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загадки о военной </a:t>
                      </a:r>
                      <a:r>
                        <a:rPr lang="ru-RU" sz="1400" b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технике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Активизировать словарь детей, обогащать его понятиями Россия, Отечество, Отчизна, защищать, оборонять, блокада, окопы, траншеи, маршалы, генералы, фашизм, захватчики и т.д.Вызвать у детей чувство гордости за свою страну, воспитывать интерес к ее героическому прошлому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Использовать музыкальные произведения  как средство  обогащения представлений детей о войне, армии, победе. Познакомить с музыкально-эстетическим творчеством на военную тематику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Развивать речь детей, обогащать, словарный запас, через, песни, стихотворения, монологи, диалоги о войне.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Формирование первичных представлений о военных профессиях, военной технике. Осуществлять гендерное воспитание - воспитывать у мальчиков стремление быть защитником, сильным и смелым; в девочках воспитывать уважение к мальчикам, как к защитникам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Познакомить детей с новым символом Дня Победы, рассказать об истории возникновения георгиевской ленточки, воспитывать интерес и уважение к историческому прошлому своей 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Родины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Разучить с детьми пословицы о солдатах, военном долге, о Родине, воспитывать интерес к русскому 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фольклору.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31812166"/>
                  </a:ext>
                </a:extLst>
              </a:tr>
              <a:tr h="511241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rgbClr val="FFFF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Работа с родителями</a:t>
                      </a:r>
                      <a:endParaRPr lang="ru-RU" sz="1400" b="1" dirty="0">
                        <a:solidFill>
                          <a:srgbClr val="FFFF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Сбор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материала для книги «Дед, я тебя помню!»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7744859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9" descr="C:\Users\диляра\Downloads\фон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300163966"/>
              </p:ext>
            </p:extLst>
          </p:nvPr>
        </p:nvGraphicFramePr>
        <p:xfrm>
          <a:off x="323528" y="116633"/>
          <a:ext cx="8712969" cy="659354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40161">
                  <a:extLst>
                    <a:ext uri="{9D8B030D-6E8A-4147-A177-3AD203B41FA5}">
                      <a16:colId xmlns:a16="http://schemas.microsoft.com/office/drawing/2014/main" xmlns="" val="174258569"/>
                    </a:ext>
                  </a:extLst>
                </a:gridCol>
                <a:gridCol w="2664296">
                  <a:extLst>
                    <a:ext uri="{9D8B030D-6E8A-4147-A177-3AD203B41FA5}">
                      <a16:colId xmlns:a16="http://schemas.microsoft.com/office/drawing/2014/main" xmlns="" val="1483506998"/>
                    </a:ext>
                  </a:extLst>
                </a:gridCol>
                <a:gridCol w="4608512">
                  <a:extLst>
                    <a:ext uri="{9D8B030D-6E8A-4147-A177-3AD203B41FA5}">
                      <a16:colId xmlns:a16="http://schemas.microsoft.com/office/drawing/2014/main" xmlns="" val="2702423111"/>
                    </a:ext>
                  </a:extLst>
                </a:gridCol>
              </a:tblGrid>
              <a:tr h="5719906"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Среда </a:t>
                      </a:r>
                      <a:endParaRPr lang="ru-RU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Беседа </a:t>
                      </a:r>
                      <a:r>
                        <a:rPr lang="ru-RU" sz="1400" b="0" dirty="0" smtClean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«Фронтовые собаки»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Чтение </a:t>
                      </a: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художественной </a:t>
                      </a:r>
                      <a:r>
                        <a:rPr lang="ru-RU" sz="1400" b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литературы в режимных </a:t>
                      </a:r>
                      <a:r>
                        <a:rPr lang="ru-RU" sz="1400" b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моментах:</a:t>
                      </a:r>
                      <a:r>
                        <a:rPr lang="ru-RU" sz="1400" b="0" dirty="0" err="1" smtClean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С.П</a:t>
                      </a:r>
                      <a:r>
                        <a:rPr lang="ru-RU" sz="1400" b="0" dirty="0" smtClean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. Алексеев </a:t>
                      </a:r>
                      <a:r>
                        <a:rPr lang="ru-RU" sz="1400" b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«Ах!», «Зоя», «Злая фамилия», «Победа будет за нами</a:t>
                      </a:r>
                      <a:r>
                        <a:rPr lang="ru-RU" sz="1400" b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!».</a:t>
                      </a:r>
                      <a:endParaRPr lang="ru-RU" sz="1400" b="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НОД  </a:t>
                      </a: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«речевое развитие»: развитие речи «Взрослым и детям нужен мир на всей планете».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kern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Подвижные </a:t>
                      </a:r>
                      <a:r>
                        <a:rPr lang="ru-RU" sz="1400" b="0" kern="18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игры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kern="18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Дидактические игры:  «Назови пословицу», «Защитники Отечества» «Что изменилось», «Военный транспорт».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Активизировать словарь детей, обогащать его понятиями Россия, Отечество, Отчизна, защищать, оборонять, блокада, окопы, траншеи, маршалы, генералы, фашизм, </a:t>
                      </a:r>
                      <a:r>
                        <a:rPr lang="ru-RU" sz="1400" b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захватчики.</a:t>
                      </a:r>
                      <a:r>
                        <a:rPr lang="ru-RU" sz="1400" b="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Развивать </a:t>
                      </a:r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речь детей, обогащать, словарный запас, через, песни, стихотворения, монологи, диалоги о войне</a:t>
                      </a:r>
                      <a:r>
                        <a:rPr lang="ru-RU" sz="1400" b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Развивать речь детей, обогащать, словарный </a:t>
                      </a: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запас</a:t>
                      </a:r>
                      <a:endParaRPr lang="ru-RU" sz="1400" b="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Познакомить детей с подвигом русского народа в Великой Отечественной войне. Воспитывать уважение и чувства благодарности к защитникам Отечества.</a:t>
                      </a:r>
                      <a:endParaRPr lang="ru-RU" sz="1400" b="0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Сформировывать </a:t>
                      </a:r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 детей физические навыки: умение бегать, прыгать, метать, подбрасывать. </a:t>
                      </a:r>
                      <a:endParaRPr lang="ru-RU" sz="1400" b="0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Разучить с детьми пословицы о солдатах, военном долге, о Родине, воспитывать интерес к русскому фольклору,  закреплять знания детей о разных родах войск Российской армии, военной технике. Продолжать учить соблюдать правила игры; развивать внимание и логику.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400" b="0" dirty="0">
                          <a:solidFill>
                            <a:srgbClr val="0F243E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654848890"/>
                  </a:ext>
                </a:extLst>
              </a:tr>
              <a:tr h="832821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rgbClr val="FFFF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Работа с родителями</a:t>
                      </a:r>
                      <a:endParaRPr lang="ru-RU" sz="1800" b="1" dirty="0">
                        <a:solidFill>
                          <a:srgbClr val="FFFF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Папки – передвижки: «Этот День Победы»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Оформление выставки «</a:t>
                      </a:r>
                      <a:r>
                        <a:rPr lang="ru-RU" sz="1400" b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Города-герои</a:t>
                      </a:r>
                      <a:r>
                        <a:rPr lang="ru-RU" sz="1400" b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» папки передвижки на тему ВОВ.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20501749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9" descr="C:\Users\диляра\Downloads\фон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477820578"/>
              </p:ext>
            </p:extLst>
          </p:nvPr>
        </p:nvGraphicFramePr>
        <p:xfrm>
          <a:off x="395536" y="116632"/>
          <a:ext cx="8640960" cy="63916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12168">
                  <a:extLst>
                    <a:ext uri="{9D8B030D-6E8A-4147-A177-3AD203B41FA5}">
                      <a16:colId xmlns:a16="http://schemas.microsoft.com/office/drawing/2014/main" xmlns="" val="432120675"/>
                    </a:ext>
                  </a:extLst>
                </a:gridCol>
                <a:gridCol w="2808312">
                  <a:extLst>
                    <a:ext uri="{9D8B030D-6E8A-4147-A177-3AD203B41FA5}">
                      <a16:colId xmlns:a16="http://schemas.microsoft.com/office/drawing/2014/main" xmlns="" val="447579084"/>
                    </a:ext>
                  </a:extLst>
                </a:gridCol>
                <a:gridCol w="4320480">
                  <a:extLst>
                    <a:ext uri="{9D8B030D-6E8A-4147-A177-3AD203B41FA5}">
                      <a16:colId xmlns:a16="http://schemas.microsoft.com/office/drawing/2014/main" xmlns="" val="1103805021"/>
                    </a:ext>
                  </a:extLst>
                </a:gridCol>
              </a:tblGrid>
              <a:tr h="576064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Четверг</a:t>
                      </a:r>
                      <a:r>
                        <a:rPr lang="ru-RU" sz="18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Беседа </a:t>
                      </a:r>
                      <a:r>
                        <a:rPr lang="ru-RU" sz="1200" b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«Блокадный </a:t>
                      </a:r>
                      <a:r>
                        <a:rPr lang="ru-RU" sz="1200" b="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ленинград</a:t>
                      </a:r>
                      <a:r>
                        <a:rPr lang="ru-RU" sz="1200" b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0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0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0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Чтение художественной </a:t>
                      </a:r>
                      <a:r>
                        <a:rPr lang="ru-RU" sz="1200" b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литературы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«Необыкновенное утро», «Батальон Федосеева», «58 дней в огне», «Рейс «Ласточки</a:t>
                      </a:r>
                      <a:r>
                        <a:rPr lang="ru-RU" sz="1200" b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0" kern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Подвижные игры </a:t>
                      </a:r>
                      <a:r>
                        <a:rPr lang="ru-RU" sz="12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2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Заучивание стихотворений к празднику День </a:t>
                      </a:r>
                      <a:r>
                        <a:rPr lang="ru-RU" sz="1200" b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Победы</a:t>
                      </a:r>
                      <a:endParaRPr lang="ru-RU" sz="12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Проведение совместной деятельности НОД «художественное творчество» : </a:t>
                      </a:r>
                      <a:r>
                        <a:rPr lang="ru-RU" sz="1200" b="0" dirty="0" smtClean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«Мы будем помнить, будем чтить, вашей победой дорожить»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Дидактические игры: «Военные профессии»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Активизировать словарь детей, обогащать его понятиями Россия, Отечество, Отчизна, защищать, оборонять, блокада, окопы, траншеи, маршалы, генералы, фашизм, захватчики и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т.д.Вызвать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у детей чувство гордости за свою страну, воспитывать интерес к ее героическому прошлому.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Развивать речь детей, обогащать, словарный запас, через, песни, стихотворения, монологи, диалоги о войне.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Сформировывать у детей физические навыки: умение бегать, прыгать, метать, подбрасывать.</a:t>
                      </a: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Формировать у детей интерес к теме и умение выразительно заучивать стихи о  ВОВ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Закрепить изобразительные способности, художественное творчество через  изобразительную деятельность.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solidFill>
                            <a:srgbClr val="0F243E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1" dirty="0" smtClean="0">
                        <a:solidFill>
                          <a:srgbClr val="0F243E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endParaRPr lang="ru-RU" sz="1200" b="1" dirty="0" smtClean="0">
                        <a:solidFill>
                          <a:srgbClr val="0F243E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Разучить с детьми пословицы о солдатах, военном долге, о Родине, воспитывать интерес к русскому фольклору,  закреплять знания детей о разных родах войск Российской армии, военной технике. Продолжать учить соблюдать правила игры; развивать внимание и логику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kern="1200" dirty="0" smtClean="0">
                        <a:solidFill>
                          <a:srgbClr val="0F243E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901926246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rgbClr val="FFFF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Работа с родителями</a:t>
                      </a:r>
                      <a:endParaRPr lang="ru-RU" sz="1800" b="1" dirty="0">
                        <a:solidFill>
                          <a:srgbClr val="FFFF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Папки – передвижки: «Этот День Победы»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Оформление выставки «Города- герои» папки передвижки на тему ВОВ.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679229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9" descr="C:\Users\диляра\Downloads\фон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388168627"/>
              </p:ext>
            </p:extLst>
          </p:nvPr>
        </p:nvGraphicFramePr>
        <p:xfrm>
          <a:off x="431031" y="82972"/>
          <a:ext cx="8605465" cy="662055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76673">
                  <a:extLst>
                    <a:ext uri="{9D8B030D-6E8A-4147-A177-3AD203B41FA5}">
                      <a16:colId xmlns:a16="http://schemas.microsoft.com/office/drawing/2014/main" xmlns="" val="400890900"/>
                    </a:ext>
                  </a:extLst>
                </a:gridCol>
                <a:gridCol w="2932738">
                  <a:extLst>
                    <a:ext uri="{9D8B030D-6E8A-4147-A177-3AD203B41FA5}">
                      <a16:colId xmlns:a16="http://schemas.microsoft.com/office/drawing/2014/main" xmlns="" val="3560755032"/>
                    </a:ext>
                  </a:extLst>
                </a:gridCol>
                <a:gridCol w="4196054">
                  <a:extLst>
                    <a:ext uri="{9D8B030D-6E8A-4147-A177-3AD203B41FA5}">
                      <a16:colId xmlns:a16="http://schemas.microsoft.com/office/drawing/2014/main" xmlns="" val="1533772349"/>
                    </a:ext>
                  </a:extLst>
                </a:gridCol>
              </a:tblGrid>
              <a:tr h="5178924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Пятница </a:t>
                      </a:r>
                      <a:endParaRPr lang="ru-RU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Беседа: «Фронтовые собаки», «День Великой Победы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».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Загадки </a:t>
                      </a:r>
                      <a:r>
                        <a:rPr lang="ru-RU" sz="12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 военную </a:t>
                      </a:r>
                      <a:r>
                        <a:rPr lang="ru-RU" sz="1200" b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тематику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kern="18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kern="18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kern="18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kern="18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0" kern="18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Подвижные </a:t>
                      </a:r>
                      <a:r>
                        <a:rPr lang="ru-RU" sz="1200" b="0" kern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игры </a:t>
                      </a:r>
                      <a:endParaRPr lang="ru-RU" sz="12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0" kern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Составление рассказа «На параде</a:t>
                      </a:r>
                      <a:r>
                        <a:rPr lang="ru-RU" sz="1200" b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Дидактические игры:  «Назови пословицу», «Защитники Отечества» «Что изменилось», «Военный транспорт</a:t>
                      </a:r>
                      <a:r>
                        <a:rPr lang="ru-RU" sz="1200" b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».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Сюжетно-ролевые игры: «Медсёстры», «Военный корабль», «Военные</a:t>
                      </a:r>
                      <a:r>
                        <a:rPr lang="ru-RU" sz="1200" b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».</a:t>
                      </a:r>
                      <a:endParaRPr lang="ru-RU" sz="12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200" b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Совместная работа педагога и детей: Изготовление </a:t>
                      </a:r>
                      <a:r>
                        <a:rPr lang="ru-RU" sz="1200" b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лэпбука</a:t>
                      </a:r>
                      <a:r>
                        <a:rPr lang="ru-RU" sz="1200" b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«Города-герои</a:t>
                      </a:r>
                      <a:r>
                        <a:rPr lang="ru-RU" sz="1200" b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»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dirty="0" smtClean="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Аппликация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: «Георгиевская лента – символ мужества и храбрости» (нетрадиционная техника – торцевание).</a:t>
                      </a:r>
                      <a:endParaRPr lang="ru-RU" sz="12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Развивать речь детей, обогащать, словарный </a:t>
                      </a:r>
                      <a:r>
                        <a:rPr lang="ru-RU" sz="1200" b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запас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Разучить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 детьми пословицы о солдатах, военном долге, о Родине, воспитывать интерес к русскому фольклору,  закреплять знания детей о разных родах войск Российской армии, военной технике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Сформировывать у детей физические навыки: умение бегать, прыгать, метать, подбрасывать.</a:t>
                      </a: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Развивать у детей связную речь, добиваться логической последовательности в рассказах.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Разучить с детьми пословицы о солдатах, военном долге, о Родине, воспитывать интерес к русскому фольклору,  закреплять знания детей о разных родах войск Российской армии, военной технике. Продолжать учить соблюдать правила игры; развивать внимание и логику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Формирование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первичных представлений о военных профессиях, военной технике. Осуществлять гендерное воспитание 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Закрепить изобразительные способности, художественное творчество через  изобразительную деятельность.</a:t>
                      </a:r>
                      <a:endParaRPr lang="ru-RU" sz="12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 smtClean="0">
                          <a:solidFill>
                            <a:srgbClr val="0F243E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24557233"/>
                  </a:ext>
                </a:extLst>
              </a:tr>
              <a:tr h="1301795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rgbClr val="FFFF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Работа с родителями </a:t>
                      </a:r>
                      <a:endParaRPr lang="ru-RU" sz="1800" b="1" dirty="0">
                        <a:solidFill>
                          <a:srgbClr val="FFFF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Участие в праздничных мероприятиях, в акции «Бессмертный полк»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Воспитывать гордость и уважение к ветеранам 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ВОВ.</a:t>
                      </a:r>
                    </a:p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Повысить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 детей и родителей уровень  толерантности, уважения к защитникам Родины, чувство гордости за свой 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народ. Воспитывать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 детей  трепетное отношение к празднику 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Победы.</a:t>
                      </a:r>
                      <a:r>
                        <a:rPr lang="ru-RU" sz="12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395297495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9" descr="C:\Users\диляра\Downloads\фон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79812" y="578297"/>
            <a:ext cx="3420380" cy="256528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 flipH="1">
            <a:off x="2555776" y="116632"/>
            <a:ext cx="44644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проекта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22017" y="257324"/>
            <a:ext cx="2560702" cy="192052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5252" y="2318542"/>
            <a:ext cx="2560702" cy="192052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411842" y="834133"/>
            <a:ext cx="2424885" cy="323318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16200000">
            <a:off x="3235103" y="3181351"/>
            <a:ext cx="2543381" cy="339117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83370" y="4490752"/>
            <a:ext cx="2643118" cy="198233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 flipH="1">
            <a:off x="91262" y="4482016"/>
            <a:ext cx="2628683" cy="19715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9" descr="C:\Users\диляра\Downloads\фон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2636" y="161911"/>
            <a:ext cx="2843227" cy="213242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91880" y="144016"/>
            <a:ext cx="2463738" cy="328498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62489" y="503540"/>
            <a:ext cx="2374639" cy="316618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77161" y="4531267"/>
            <a:ext cx="2954175" cy="219576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32048" y="3910451"/>
            <a:ext cx="3235810" cy="242685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2636" y="2337283"/>
            <a:ext cx="2843227" cy="213242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66145" y="3775769"/>
            <a:ext cx="2211710" cy="294894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561</TotalTime>
  <Words>2018</Words>
  <Application>Microsoft Office PowerPoint</Application>
  <PresentationFormat>Экран (4:3)</PresentationFormat>
  <Paragraphs>319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диляра</dc:creator>
  <cp:lastModifiedBy>МБДОУ 50</cp:lastModifiedBy>
  <cp:revision>40</cp:revision>
  <dcterms:created xsi:type="dcterms:W3CDTF">2021-04-27T04:08:04Z</dcterms:created>
  <dcterms:modified xsi:type="dcterms:W3CDTF">2021-04-28T11:58:07Z</dcterms:modified>
</cp:coreProperties>
</file>